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4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3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10182"/>
            <a:ext cx="5572125" cy="202408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582" y="1911822"/>
            <a:ext cx="5572125" cy="180339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" y="333375"/>
            <a:ext cx="1868090" cy="2476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" y="4483766"/>
            <a:ext cx="3530500" cy="1340048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0600" y="4483766"/>
            <a:ext cx="3530649" cy="1340048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3650" y="4483766"/>
            <a:ext cx="3530500" cy="1340048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575" y="4398041"/>
            <a:ext cx="626417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73475" y="4398041"/>
            <a:ext cx="626417" cy="152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6525" y="4398041"/>
            <a:ext cx="626417" cy="1524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8625" y="3902741"/>
            <a:ext cx="11334750" cy="212109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7398" y="4078567"/>
            <a:ext cx="10686901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b="1" i="0" u="none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活動申辦與核銷三大階段流程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8625" y="753070"/>
            <a:ext cx="10822849" cy="320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3200" b="0" i="0" u="none" dirty="0" err="1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臺北市語言治療師公會「治療師來開講」申辦與核銷全覽</a:t>
            </a:r>
            <a:endParaRPr sz="3200" b="0" i="0" u="none" dirty="0">
              <a:solidFill>
                <a:srgbClr val="0F294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82707" y="1264786"/>
            <a:ext cx="287192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D94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主辦單位：</a:t>
            </a:r>
            <a:r>
              <a:rPr sz="1400" b="0" i="0" u="none" dirty="0" err="1">
                <a:solidFill>
                  <a:srgbClr val="47556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臺北市語言治療師公會</a:t>
            </a:r>
            <a:endParaRPr sz="1400" b="0" i="0" u="none" dirty="0">
              <a:solidFill>
                <a:srgbClr val="47556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99863" y="1500807"/>
            <a:ext cx="3063511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1" i="0" u="none" dirty="0">
                <a:solidFill>
                  <a:srgbClr val="0D94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秘書處信箱：</a:t>
            </a:r>
            <a:r>
              <a:rPr lang="en-US" sz="1400" dirty="0">
                <a:solidFill>
                  <a:srgbClr val="47556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taipeislpu@gmail.com</a:t>
            </a:r>
            <a:endParaRPr sz="1400" b="0" i="0" u="none" dirty="0">
              <a:solidFill>
                <a:srgbClr val="47556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6887" y="1810976"/>
            <a:ext cx="4931717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b="1" i="0" u="none" dirty="0" err="1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核心資格與文宣標示規範</a:t>
            </a:r>
            <a:endParaRPr b="1" i="0" u="none" dirty="0">
              <a:solidFill>
                <a:srgbClr val="0F294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2914" y="2063836"/>
            <a:ext cx="4931717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b="1" i="0" u="none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經費補助與重要提醒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" y="4131341"/>
            <a:ext cx="133498" cy="1714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2925" y="395287"/>
            <a:ext cx="96440" cy="1238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9366" y="2225871"/>
            <a:ext cx="144724" cy="185903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20657" y="2121373"/>
            <a:ext cx="126057" cy="1619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67086" y="4617375"/>
            <a:ext cx="228361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b="1" i="0" u="none" dirty="0">
                <a:solidFill>
                  <a:srgbClr val="0D94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b="1" i="0" u="none" dirty="0" err="1">
                <a:solidFill>
                  <a:srgbClr val="0D94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活動前申請</a:t>
            </a:r>
            <a:endParaRPr b="1" i="0" u="none" dirty="0">
              <a:solidFill>
                <a:srgbClr val="0D948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02287" y="4663230"/>
            <a:ext cx="2131367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b="1" i="0" u="none" dirty="0">
                <a:solidFill>
                  <a:srgbClr val="0D94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b="1" i="0" u="none" dirty="0" err="1">
                <a:solidFill>
                  <a:srgbClr val="0D94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活動現場執行</a:t>
            </a:r>
            <a:endParaRPr b="1" i="0" u="none" dirty="0">
              <a:solidFill>
                <a:srgbClr val="0D948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57371" y="4662440"/>
            <a:ext cx="2283618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b="1" i="0" u="none" dirty="0">
                <a:solidFill>
                  <a:srgbClr val="0D94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b="1" i="0" u="none" dirty="0" err="1">
                <a:solidFill>
                  <a:srgbClr val="0D948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活動後核銷</a:t>
            </a:r>
            <a:endParaRPr b="1" i="0" u="none" dirty="0">
              <a:solidFill>
                <a:srgbClr val="0D948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2043" y="2224594"/>
            <a:ext cx="4962525" cy="410369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1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講師資格限制</a:t>
            </a:r>
            <a:r>
              <a:rPr sz="1400" b="1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br>
              <a:rPr lang="en-US" sz="1400" b="1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sz="14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擬邀請或擔任講座之講師，必須具備</a:t>
            </a:r>
            <a:r>
              <a:rPr sz="1400" b="1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本公會有效會員資格</a:t>
            </a:r>
            <a:r>
              <a:rPr sz="14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9604" y="2889089"/>
            <a:ext cx="476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 sz="1400" b="0" i="0" u="none" dirty="0">
              <a:solidFill>
                <a:srgbClr val="33415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90575" y="2810091"/>
            <a:ext cx="4962525" cy="820738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1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文宣標示要求</a:t>
            </a:r>
            <a:r>
              <a:rPr sz="1400" b="1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br>
              <a:rPr lang="en-US" sz="1400" b="1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sz="14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宣傳海報及文宣上</a:t>
            </a:r>
            <a:r>
              <a:rPr sz="14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br>
              <a:rPr lang="en-US" sz="14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sz="14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須明確標示</a:t>
            </a:r>
            <a:r>
              <a:rPr sz="1400" b="1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主辦單位為「臺北市語言治療師公會</a:t>
            </a:r>
            <a:r>
              <a:rPr sz="1400" b="1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sz="14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br>
              <a:rPr lang="en-US" sz="14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sz="14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講者服務單位為「承辦單位</a:t>
            </a:r>
            <a:r>
              <a:rPr sz="14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44482" y="2407123"/>
            <a:ext cx="476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92107" y="2407123"/>
            <a:ext cx="4962525" cy="205184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1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補助金額：</a:t>
            </a:r>
            <a:r>
              <a:rPr sz="14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審核通過後，每場次發放定額補助</a:t>
            </a:r>
            <a:r>
              <a:rPr sz="14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56027" y="2983821"/>
            <a:ext cx="4762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03652" y="2983821"/>
            <a:ext cx="4962525" cy="410369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1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違規處置：</a:t>
            </a:r>
            <a:r>
              <a:rPr sz="14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未實際執行或活動內容與申請不符者，一律不予核銷，並視情節取消後續系列活動申辦資格</a:t>
            </a:r>
            <a:r>
              <a:rPr sz="14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95749" y="4585147"/>
            <a:ext cx="900274" cy="30819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14400" y="4957992"/>
            <a:ext cx="4762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2025" y="4960016"/>
            <a:ext cx="3435250" cy="192360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2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完整填寫</a:t>
            </a:r>
            <a:r>
              <a:rPr sz="1200" b="1" i="0" u="none" dirty="0" err="1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「系列活動.pptx」</a:t>
            </a:r>
            <a:r>
              <a:rPr sz="12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簡報檔之規劃內容</a:t>
            </a:r>
            <a:r>
              <a:rPr sz="12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400" y="5191950"/>
            <a:ext cx="4762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2025" y="5193974"/>
            <a:ext cx="3054250" cy="192360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檢附簽署完成之</a:t>
            </a:r>
            <a:r>
              <a:rPr sz="1200" b="1" i="0" u="none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「承辦切結書」</a:t>
            </a:r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5425908"/>
            <a:ext cx="4762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2025" y="5427932"/>
            <a:ext cx="3054250" cy="192360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將上述資料 Email 寄至公會秘書處審查。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84748" y="4585147"/>
            <a:ext cx="880553" cy="30819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597300" y="4957992"/>
            <a:ext cx="4762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44925" y="4960016"/>
            <a:ext cx="3054399" cy="192360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2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落實現場參與民眾</a:t>
            </a:r>
            <a:r>
              <a:rPr sz="1200" b="1" i="0" u="none" dirty="0" err="1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實名簽到</a:t>
            </a:r>
            <a:r>
              <a:rPr sz="12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97300" y="5191950"/>
            <a:ext cx="4762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44926" y="5193974"/>
            <a:ext cx="2920376" cy="577081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2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拍攝成果照片</a:t>
            </a:r>
            <a:br>
              <a:rPr lang="en-US" sz="12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sz="12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sz="12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每張須包含</a:t>
            </a:r>
            <a:r>
              <a:rPr sz="1200" b="1" i="0" u="none" dirty="0" err="1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「講者、民眾、講座題目」</a:t>
            </a:r>
            <a:r>
              <a:rPr sz="1200" b="0" i="0" u="none" dirty="0" err="1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三要素之任意兩項</a:t>
            </a:r>
            <a:r>
              <a:rPr sz="1200" b="0" i="0" u="none" dirty="0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）。</a:t>
            </a:r>
          </a:p>
        </p:txBody>
      </p: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76435" y="4585147"/>
            <a:ext cx="851430" cy="30819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8280350" y="4957992"/>
            <a:ext cx="4762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27975" y="4960016"/>
            <a:ext cx="3054250" cy="192360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寄回</a:t>
            </a:r>
            <a:r>
              <a:rPr sz="1200" b="1" i="0" u="none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合規照片至少 3 張</a:t>
            </a:r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（可附影片/講義）。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80350" y="5191950"/>
            <a:ext cx="4762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27975" y="5193974"/>
            <a:ext cx="3054250" cy="192360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檢附完整</a:t>
            </a:r>
            <a:r>
              <a:rPr sz="1200" b="1" i="0" u="none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簽到冊正本/掃描檔</a:t>
            </a:r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sz="1200" b="1" i="0" u="none">
                <a:solidFill>
                  <a:srgbClr val="0F294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核銷領據</a:t>
            </a:r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80350" y="5425908"/>
            <a:ext cx="47625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327975" y="5427932"/>
            <a:ext cx="3054250" cy="192360"/>
          </a:xfrm>
          <a:prstGeom prst="rect">
            <a:avLst/>
          </a:prstGeom>
          <a:noFill/>
        </p:spPr>
        <p:txBody>
          <a:bodyPr wrap="square" lIns="47625" tIns="0" rIns="0" bIns="0" anchor="t">
            <a:spAutoFit/>
          </a:bodyPr>
          <a:lstStyle/>
          <a:p>
            <a:pPr algn="l">
              <a:lnSpc>
                <a:spcPts val="1468"/>
              </a:lnSpc>
            </a:pPr>
            <a:r>
              <a:rPr sz="1200" b="0" i="0" u="none">
                <a:solidFill>
                  <a:srgbClr val="3341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秘書處完成審查後辦理款項撥付。</a:t>
            </a:r>
          </a:p>
        </p:txBody>
      </p:sp>
      <p:pic>
        <p:nvPicPr>
          <p:cNvPr id="53" name="Picture 52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511705" y="2102605"/>
            <a:ext cx="1054472" cy="323955"/>
          </a:xfrm>
          <a:prstGeom prst="rect">
            <a:avLst/>
          </a:prstGeom>
        </p:spPr>
      </p:pic>
      <p:pic>
        <p:nvPicPr>
          <p:cNvPr id="54" name="Picture 53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9625" y="4702841"/>
            <a:ext cx="118616" cy="152400"/>
          </a:xfrm>
          <a:prstGeom prst="rect">
            <a:avLst/>
          </a:prstGeom>
        </p:spPr>
      </p:pic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92525" y="4702841"/>
            <a:ext cx="118616" cy="152400"/>
          </a:xfrm>
          <a:prstGeom prst="rect">
            <a:avLst/>
          </a:prstGeom>
        </p:spPr>
      </p:pic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175575" y="4702841"/>
            <a:ext cx="118616" cy="1524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428625" y="6157189"/>
            <a:ext cx="1133475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 u="none">
                <a:solidFill>
                  <a:srgbClr val="64748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※ 本指南供承辦單位與講師快速查閱，如有相關問題請隨時與臺北市語言治療師公會秘書處聯繫。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613" y="1913632"/>
            <a:ext cx="1806624" cy="2952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551" y="4506217"/>
            <a:ext cx="3276748" cy="438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5505" y="2361307"/>
            <a:ext cx="7920990" cy="1238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875"/>
              </a:lnSpc>
            </a:pPr>
            <a:r>
              <a:rPr sz="3900" b="0" i="0" u="none">
                <a:solidFill>
                  <a:srgbClr val="0F2942"/>
                </a:solidFill>
                <a:latin typeface="Noto Sans TC Black"/>
              </a:rPr>
              <a:t>「治療師來開講」</a:t>
            </a:r>
            <a:r>
              <a:t>
</a:t>
            </a:r>
            <a:r>
              <a:rPr sz="3900" b="0" i="0" u="none">
                <a:solidFill>
                  <a:srgbClr val="0F2942"/>
                </a:solidFill>
                <a:latin typeface="Noto Sans TC Black"/>
              </a:rPr>
              <a:t> 活動申請與核銷作業流程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24100" y="3828157"/>
            <a:ext cx="75438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475569"/>
                </a:solidFill>
                <a:latin typeface="Noto Sans TC"/>
              </a:rPr>
              <a:t>為順利推動社區與專業推廣講座，請各承辦單位與講師遵循以下申辦與核銷規範。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5013" y="1989832"/>
            <a:ext cx="115937" cy="1428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5676" y="4639567"/>
            <a:ext cx="133498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41674"/>
            <a:ext cx="5353050" cy="301168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441674"/>
            <a:ext cx="5353050" cy="301168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25" y="2794099"/>
            <a:ext cx="4648200" cy="2952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9875" y="2794099"/>
            <a:ext cx="4648200" cy="2952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822721"/>
            <a:ext cx="266848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3925" y="3241774"/>
            <a:ext cx="488061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Noto Sans TC"/>
              </a:rPr>
              <a:t>講師資格限制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660874"/>
            <a:ext cx="46482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Noto Sans TC"/>
              </a:rPr>
              <a:t>必須為本公會正式會員：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4049464"/>
            <a:ext cx="46482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擬邀請或擔任「治療師來開講」講座之講師，</a:t>
            </a:r>
            <a:r>
              <a:rPr sz="1350" b="1" i="0" u="none">
                <a:solidFill>
                  <a:srgbClr val="334155"/>
                </a:solidFill>
                <a:latin typeface="Noto Sans TC"/>
              </a:rPr>
              <a:t>必須具備臺北市語言治療師公會之有效會員資格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4712344"/>
            <a:ext cx="46482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64748B"/>
                </a:solidFill>
                <a:latin typeface="Noto Sans TC"/>
              </a:rPr>
              <a:t>※ 若非本公會會員，將無法予以核准申請及發放補助金。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9875" y="3241774"/>
            <a:ext cx="488061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Noto Sans TC"/>
              </a:rPr>
              <a:t>海報與文宣標示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19875" y="3660874"/>
            <a:ext cx="46482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Noto Sans TC"/>
              </a:rPr>
              <a:t>明確標示主辦與承辦單位：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9875" y="4049464"/>
            <a:ext cx="46482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宣傳海報及文宣上，必須明確註明</a:t>
            </a:r>
            <a:r>
              <a:rPr sz="1350" b="1" i="0" u="none">
                <a:solidFill>
                  <a:srgbClr val="334155"/>
                </a:solidFill>
                <a:latin typeface="Noto Sans TC"/>
              </a:rPr>
              <a:t>主辦單位為「臺北市語言治療師公會」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9875" y="4712344"/>
            <a:ext cx="46482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講者所在單位或服務機構，則標示為</a:t>
            </a:r>
            <a:r>
              <a:rPr sz="1350" b="1" i="0" u="none">
                <a:solidFill>
                  <a:srgbClr val="334155"/>
                </a:solidFill>
                <a:latin typeface="Noto Sans TC"/>
              </a:rPr>
              <a:t>「承辦單位」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。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325" y="2870299"/>
            <a:ext cx="115937" cy="1428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2275" y="2870299"/>
            <a:ext cx="115937" cy="1428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52648" y="760809"/>
            <a:ext cx="11201243" cy="4667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Noto Sans TC"/>
              </a:rPr>
              <a:t>核心資格與文宣標示規範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233267"/>
            <a:ext cx="2541240" cy="136951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419" y="2505521"/>
            <a:ext cx="2541240" cy="115624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339" y="4233267"/>
            <a:ext cx="2541240" cy="115624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259" y="2467421"/>
            <a:ext cx="2541240" cy="119434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822721"/>
            <a:ext cx="266848" cy="3429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1500" y="3928467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7995" y="4433292"/>
            <a:ext cx="224824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D9488"/>
                </a:solidFill>
                <a:latin typeface="Noto Sans TC"/>
              </a:rPr>
              <a:t>SECTION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4709517"/>
            <a:ext cx="214119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125" b="1" i="0" u="none">
                <a:solidFill>
                  <a:srgbClr val="334155"/>
                </a:solidFill>
                <a:latin typeface="Noto Sans TC"/>
              </a:rPr>
              <a:t>活動前準備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4976217"/>
            <a:ext cx="214119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sz="1050" b="0" i="0" u="none">
                <a:solidFill>
                  <a:srgbClr val="64748B"/>
                </a:solidFill>
                <a:latin typeface="Noto Sans TC"/>
              </a:rPr>
              <a:t>前 2 個月寄送申請資料與切結書至秘書處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3915" y="2705546"/>
            <a:ext cx="224824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D9488"/>
                </a:solidFill>
                <a:latin typeface="Noto Sans TC"/>
              </a:rPr>
              <a:t>SECTION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07444" y="2981771"/>
            <a:ext cx="214119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125" b="1" i="0" u="none">
                <a:solidFill>
                  <a:srgbClr val="334155"/>
                </a:solidFill>
                <a:latin typeface="Noto Sans TC"/>
              </a:rPr>
              <a:t>活動舉辦中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7444" y="3248471"/>
            <a:ext cx="2141190" cy="213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sz="1050" b="0" i="0" u="none">
                <a:solidFill>
                  <a:srgbClr val="64748B"/>
                </a:solidFill>
                <a:latin typeface="Noto Sans TC"/>
              </a:rPr>
              <a:t>落實民眾簽到與合規成果照片拍攝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9835" y="4433292"/>
            <a:ext cx="224824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D9488"/>
                </a:solidFill>
                <a:latin typeface="Noto Sans TC"/>
              </a:rPr>
              <a:t>SECTION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3364" y="4709517"/>
            <a:ext cx="214119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125" b="1" i="0" u="none">
                <a:solidFill>
                  <a:srgbClr val="334155"/>
                </a:solidFill>
                <a:latin typeface="Noto Sans TC"/>
              </a:rPr>
              <a:t>活動後核銷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3364" y="4976217"/>
            <a:ext cx="2141190" cy="213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sz="1050" b="0" i="0" u="none">
                <a:solidFill>
                  <a:srgbClr val="64748B"/>
                </a:solidFill>
                <a:latin typeface="Noto Sans TC"/>
              </a:rPr>
              <a:t>1 個月內彙整核銷資料寄回秘書處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5755" y="2667446"/>
            <a:ext cx="224824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D9488"/>
                </a:solidFill>
                <a:latin typeface="Noto Sans TC"/>
              </a:rPr>
              <a:t>撥款確認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9284" y="2981771"/>
            <a:ext cx="214119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125" b="1" i="0" u="none">
                <a:solidFill>
                  <a:srgbClr val="334155"/>
                </a:solidFill>
                <a:latin typeface="Noto Sans TC"/>
              </a:rPr>
              <a:t>審核與發放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9284" y="3248471"/>
            <a:ext cx="2141190" cy="213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sz="1050" b="1" i="0" u="none">
                <a:solidFill>
                  <a:srgbClr val="0D9488"/>
                </a:solidFill>
                <a:latin typeface="Noto Sans TC"/>
              </a:rPr>
              <a:t>每場次補助 NT$ 2,000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648" y="760809"/>
            <a:ext cx="11201243" cy="4667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Noto Sans TC"/>
              </a:rPr>
              <a:t>三大階段作業總覽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37345" y="384274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573265" y="384274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409184" y="384274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0245104" y="384274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822721"/>
            <a:ext cx="266848" cy="3429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71500" y="2294036"/>
            <a:ext cx="11049000" cy="674340"/>
          </a:xfrm>
          <a:prstGeom prst="roundRect">
            <a:avLst>
              <a:gd name="adj" fmla="val 1694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1100" y="2484536"/>
            <a:ext cx="1021080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0F2942"/>
                </a:solidFill>
                <a:latin typeface="Noto Sans TC"/>
              </a:rPr>
              <a:t>申請時程：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 請於活動預定辦理日 </a:t>
            </a:r>
            <a:r>
              <a:rPr sz="1350" b="1" i="0" u="none">
                <a:solidFill>
                  <a:srgbClr val="0F2942"/>
                </a:solidFill>
                <a:latin typeface="Noto Sans TC"/>
              </a:rPr>
              <a:t>2 個月前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 提出申請。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1500" y="3120776"/>
            <a:ext cx="11049000" cy="674340"/>
          </a:xfrm>
          <a:prstGeom prst="roundRect">
            <a:avLst>
              <a:gd name="adj" fmla="val 1694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81100" y="3311276"/>
            <a:ext cx="1021080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0F2942"/>
                </a:solidFill>
                <a:latin typeface="Noto Sans TC"/>
              </a:rPr>
              <a:t>申請簡報檔：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 須完整填寫「</a:t>
            </a:r>
            <a:r>
              <a:rPr sz="1350" b="1" i="0" u="none">
                <a:solidFill>
                  <a:srgbClr val="0F2942"/>
                </a:solidFill>
                <a:latin typeface="Noto Sans TC"/>
              </a:rPr>
              <a:t>系列活動.pptx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」檔內要求之活動規劃與內容資訊。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1500" y="3947517"/>
            <a:ext cx="11049000" cy="674340"/>
          </a:xfrm>
          <a:prstGeom prst="roundRect">
            <a:avLst>
              <a:gd name="adj" fmla="val 1694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1100" y="4138017"/>
            <a:ext cx="1021080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0F2942"/>
                </a:solidFill>
                <a:latin typeface="Noto Sans TC"/>
              </a:rPr>
              <a:t>承辦切結書：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 檢附填寫完成並簽署之「</a:t>
            </a:r>
            <a:r>
              <a:rPr sz="1350" b="1" i="0" u="none">
                <a:solidFill>
                  <a:srgbClr val="0F2942"/>
                </a:solidFill>
                <a:latin typeface="Noto Sans TC"/>
              </a:rPr>
              <a:t>承辦切結書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」。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4774257"/>
            <a:ext cx="11049000" cy="674340"/>
          </a:xfrm>
          <a:prstGeom prst="roundRect">
            <a:avLst>
              <a:gd name="adj" fmla="val 1694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1100" y="4964757"/>
            <a:ext cx="10210800" cy="293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0F2942"/>
                </a:solidFill>
                <a:latin typeface="Noto Sans TC"/>
              </a:rPr>
              <a:t>寄送方式：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 將上述資料 Email 寄至公會秘書處（Email: 1111@11111.com）。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2958851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3785592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1500" y="4612332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71500" y="5439072"/>
            <a:ext cx="1104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2494061"/>
            <a:ext cx="163115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3320801"/>
            <a:ext cx="163115" cy="2476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4147542"/>
            <a:ext cx="163115" cy="2476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4974282"/>
            <a:ext cx="163115" cy="247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52648" y="760809"/>
            <a:ext cx="11201243" cy="4667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Noto Sans TC"/>
              </a:rPr>
              <a:t>SECTION 1：活動前準備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41711"/>
            <a:ext cx="5353050" cy="24116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741711"/>
            <a:ext cx="5353050" cy="24116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822721"/>
            <a:ext cx="266848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7024" y="3094136"/>
            <a:ext cx="4593855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Noto Sans TC"/>
              </a:rPr>
              <a:t>落實民眾簽到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513236"/>
            <a:ext cx="46482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活動現場務必準備簽到單，並引導</a:t>
            </a:r>
            <a:r>
              <a:rPr sz="1350" b="1" i="0" u="none">
                <a:solidFill>
                  <a:srgbClr val="334155"/>
                </a:solidFill>
                <a:latin typeface="Noto Sans TC"/>
              </a:rPr>
              <a:t>參與民眾實名簽到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3901826"/>
            <a:ext cx="46482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簽到冊正本或清晰掃描檔為後續核銷必備佐證文件之一。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2974" y="3094136"/>
            <a:ext cx="4593855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Noto Sans TC"/>
              </a:rPr>
              <a:t>成果照片合格標準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19875" y="3513236"/>
            <a:ext cx="46482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活動現場拍攝之照片，</a:t>
            </a:r>
            <a:r>
              <a:rPr sz="1350" b="1" i="0" u="none">
                <a:solidFill>
                  <a:srgbClr val="334155"/>
                </a:solidFill>
                <a:latin typeface="Noto Sans TC"/>
              </a:rPr>
              <a:t>每張必須包含以下三要素之任意兩項：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3132236"/>
            <a:ext cx="177849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9875" y="3132236"/>
            <a:ext cx="177849" cy="228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753225" y="3977074"/>
            <a:ext cx="571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Noto Sans TC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0375" y="3978026"/>
            <a:ext cx="4457700" cy="27429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1. 講者 (Speaker)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3225" y="4251364"/>
            <a:ext cx="571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Noto Sans TC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10375" y="4252317"/>
            <a:ext cx="4457700" cy="27429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2. 參與民眾 (Audience)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53225" y="4525654"/>
            <a:ext cx="571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Noto Sans TC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0375" y="4526607"/>
            <a:ext cx="4457700" cy="27429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3. 講座題目 (Topic/Slide)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648" y="760809"/>
            <a:ext cx="11201243" cy="4667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Noto Sans TC"/>
              </a:rPr>
              <a:t>SECTION 2：活動舉辦中與記錄規範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99692"/>
            <a:ext cx="3505200" cy="27088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2299692"/>
            <a:ext cx="3505200" cy="270882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300" y="2299692"/>
            <a:ext cx="3505200" cy="270882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822721"/>
            <a:ext cx="266848" cy="342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08834" y="5237112"/>
            <a:ext cx="4174182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64748B"/>
                </a:solidFill>
                <a:latin typeface="Noto Sans TC"/>
              </a:rPr>
              <a:t>※ 請於活動結束後 </a:t>
            </a:r>
            <a:r>
              <a:rPr sz="1200" b="1" i="0" u="none">
                <a:solidFill>
                  <a:srgbClr val="64748B"/>
                </a:solidFill>
                <a:latin typeface="Noto Sans TC"/>
              </a:rPr>
              <a:t>1 個月內</a:t>
            </a:r>
            <a:r>
              <a:rPr sz="1200" b="0" i="0" u="none">
                <a:solidFill>
                  <a:srgbClr val="64748B"/>
                </a:solidFill>
                <a:latin typeface="Noto Sans TC"/>
              </a:rPr>
              <a:t>，將以上核銷資料寄送至秘書處。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825" y="2614017"/>
            <a:ext cx="533400" cy="533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5825" y="3337917"/>
            <a:ext cx="1227028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Noto Sans TC"/>
              </a:rPr>
              <a:t>1. 成果紀錄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757017"/>
            <a:ext cx="287655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檢附</a:t>
            </a:r>
            <a:r>
              <a:rPr sz="1350" b="1" i="0" u="none">
                <a:solidFill>
                  <a:srgbClr val="334155"/>
                </a:solidFill>
                <a:latin typeface="Noto Sans TC"/>
              </a:rPr>
              <a:t>成果照片至少 3 張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（須符合合格標準）；亦可一併附上活動影片或講義簡報檔。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7725" y="2614017"/>
            <a:ext cx="533400" cy="533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57725" y="3337917"/>
            <a:ext cx="1227028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Noto Sans TC"/>
              </a:rPr>
              <a:t>2. 簽到清冊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57725" y="3757017"/>
            <a:ext cx="28765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檢附完整之</a:t>
            </a:r>
            <a:r>
              <a:rPr sz="1350" b="1" i="0" u="none">
                <a:solidFill>
                  <a:srgbClr val="334155"/>
                </a:solidFill>
                <a:latin typeface="Noto Sans TC"/>
              </a:rPr>
              <a:t>參與民眾簽到冊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（須清晰可辨識）。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9625" y="2614017"/>
            <a:ext cx="533400" cy="533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29625" y="3337917"/>
            <a:ext cx="1467058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Noto Sans TC"/>
              </a:rPr>
              <a:t>3. 領據與佐證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9625" y="3757017"/>
            <a:ext cx="28765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檢附填妥之</a:t>
            </a:r>
            <a:r>
              <a:rPr sz="1350" b="1" i="0" u="none">
                <a:solidFill>
                  <a:srgbClr val="334155"/>
                </a:solidFill>
                <a:latin typeface="Noto Sans TC"/>
              </a:rPr>
              <a:t>核銷領據</a:t>
            </a:r>
            <a:r>
              <a:rPr sz="1350" b="0" i="0" u="none">
                <a:solidFill>
                  <a:srgbClr val="334155"/>
                </a:solidFill>
                <a:latin typeface="Noto Sans TC"/>
              </a:rPr>
              <a:t>及其他相關活動佐證資料（如宣傳海報）。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6084" y="2756892"/>
            <a:ext cx="192732" cy="2476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7984" y="2756892"/>
            <a:ext cx="192732" cy="2476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99884" y="2756892"/>
            <a:ext cx="192732" cy="247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52648" y="760809"/>
            <a:ext cx="11201243" cy="4667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Noto Sans TC"/>
              </a:rPr>
              <a:t>SECTION 3：活動後核銷檢附資料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85343"/>
            <a:ext cx="4419600" cy="1924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100" y="3755082"/>
            <a:ext cx="6629400" cy="12305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822721"/>
            <a:ext cx="266848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2500" y="3366343"/>
            <a:ext cx="365760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sz="6000" b="0" i="0" u="none">
                <a:solidFill>
                  <a:srgbClr val="38BDF8"/>
                </a:solidFill>
                <a:latin typeface="Poppins Black"/>
              </a:rPr>
              <a:t>$2,000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242643"/>
            <a:ext cx="3657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F1F5F9"/>
                </a:solidFill>
                <a:latin typeface="Noto Sans TC"/>
              </a:rPr>
              <a:t>每場次定額補助 (NTD)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2100" y="2909292"/>
            <a:ext cx="68199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2942"/>
                </a:solidFill>
                <a:latin typeface="Noto Sans TC"/>
              </a:rPr>
              <a:t>審核通過與撥款機制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72100" y="3328392"/>
            <a:ext cx="66294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Noto Sans TC"/>
              </a:rPr>
              <a:t>資料經公會秘書處完成審查並確認無誤後，即辦理撥款。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29448" y="3945582"/>
            <a:ext cx="6280628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9F1239"/>
                </a:solidFill>
                <a:latin typeface="Noto Sans TC"/>
              </a:rPr>
              <a:t>嚴格違規處置提醒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19750" y="4250382"/>
            <a:ext cx="619125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881337"/>
                </a:solidFill>
                <a:latin typeface="Noto Sans TC"/>
              </a:rPr>
              <a:t>• </a:t>
            </a:r>
            <a:r>
              <a:rPr sz="1200" b="1" i="0" u="none">
                <a:solidFill>
                  <a:srgbClr val="881337"/>
                </a:solidFill>
                <a:latin typeface="Noto Sans TC"/>
              </a:rPr>
              <a:t>未實際執行活動</a:t>
            </a:r>
            <a:r>
              <a:rPr sz="1200" b="0" i="0" u="none">
                <a:solidFill>
                  <a:srgbClr val="881337"/>
                </a:solidFill>
                <a:latin typeface="Noto Sans TC"/>
              </a:rPr>
              <a:t> 或 </a:t>
            </a:r>
            <a:r>
              <a:rPr sz="1200" b="1" i="0" u="none">
                <a:solidFill>
                  <a:srgbClr val="881337"/>
                </a:solidFill>
                <a:latin typeface="Noto Sans TC"/>
              </a:rPr>
              <a:t>活動內容與申請不符者</a:t>
            </a:r>
            <a:r>
              <a:rPr sz="1200" b="0" i="0" u="none">
                <a:solidFill>
                  <a:srgbClr val="881337"/>
                </a:solidFill>
                <a:latin typeface="Noto Sans TC"/>
              </a:rPr>
              <a:t>，一律不予核銷經費。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19750" y="4551312"/>
            <a:ext cx="619125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881337"/>
                </a:solidFill>
                <a:latin typeface="Noto Sans TC"/>
              </a:rPr>
              <a:t>• 公會將視情節輕重，取消承辦單位或講師後續系列活動之申請資格。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9750" y="3974157"/>
            <a:ext cx="133498" cy="1714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2648" y="760809"/>
            <a:ext cx="11201243" cy="4667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 i="0" u="none">
                <a:solidFill>
                  <a:srgbClr val="0F2942"/>
                </a:solidFill>
                <a:latin typeface="Noto Sans TC"/>
              </a:rPr>
              <a:t>經費補助與重要提醒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222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061" y="2831752"/>
            <a:ext cx="3393876" cy="15887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982116"/>
            <a:ext cx="11601450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F2942"/>
                </a:solidFill>
                <a:latin typeface="Noto Sans TC"/>
              </a:rPr>
              <a:t>簡報結束 / 答詢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001291"/>
            <a:ext cx="110490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475569"/>
                </a:solidFill>
                <a:latin typeface="Noto Sans TC"/>
              </a:rPr>
              <a:t>感謝各夥伴治療師共同推廣語言治療專業！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57613" y="3127027"/>
            <a:ext cx="2276623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Noto Sans TC"/>
              </a:rPr>
              <a:t>臺北市語言治療師公會 秘書處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3546" y="3552943"/>
            <a:ext cx="3204755" cy="276999"/>
          </a:xfrm>
          <a:prstGeom prst="rect">
            <a:avLst/>
          </a:prstGeom>
          <a:noFill/>
        </p:spPr>
        <p:txBody>
          <a:bodyPr wrap="square" lIns="177849" tIns="0" rIns="0" bIns="0" anchor="t">
            <a:spAutoFit/>
          </a:bodyPr>
          <a:lstStyle/>
          <a:p>
            <a:pPr algn="ctr"/>
            <a:r>
              <a:rPr sz="1800" b="1" i="0" u="none" dirty="0">
                <a:solidFill>
                  <a:srgbClr val="0D9488"/>
                </a:solidFill>
                <a:latin typeface="Noto Sans TC"/>
              </a:rPr>
              <a:t>Email: </a:t>
            </a:r>
            <a:r>
              <a:rPr lang="en-US" altLang="zh-TW" sz="1800" b="1" i="0" u="none" dirty="0">
                <a:solidFill>
                  <a:srgbClr val="0D9488"/>
                </a:solidFill>
                <a:latin typeface="Noto Sans TC"/>
              </a:rPr>
              <a:t>T</a:t>
            </a:r>
            <a:r>
              <a:rPr lang="en-US" b="1" dirty="0">
                <a:solidFill>
                  <a:srgbClr val="0D9488"/>
                </a:solidFill>
                <a:latin typeface="Noto Sans TC"/>
              </a:rPr>
              <a:t>aipeislpu@gmail.com</a:t>
            </a:r>
            <a:endParaRPr sz="1800" b="1" i="0" u="none" dirty="0">
              <a:solidFill>
                <a:srgbClr val="0D9488"/>
              </a:solidFill>
              <a:latin typeface="Noto Sans T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10125" y="3896617"/>
            <a:ext cx="2571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125" b="0" i="0" u="none">
                <a:solidFill>
                  <a:srgbClr val="94A3B8"/>
                </a:solidFill>
                <a:latin typeface="Noto Sans TC"/>
              </a:rPr>
              <a:t>如有任何申請疑問，歡迎隨時與我們聯繫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487" y="3577142"/>
            <a:ext cx="177849" cy="228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340</Words>
  <Application>Microsoft Office PowerPoint</Application>
  <PresentationFormat>寬螢幕</PresentationFormat>
  <Paragraphs>94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6" baseType="lpstr">
      <vt:lpstr>Noto Sans TC</vt:lpstr>
      <vt:lpstr>Noto Sans TC Black</vt:lpstr>
      <vt:lpstr>微軟正黑體</vt:lpstr>
      <vt:lpstr>Arial</vt:lpstr>
      <vt:lpstr>Calibri</vt:lpstr>
      <vt:lpstr>Poppins Black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>Irin Wang</dc:creator>
  <cp:keywords/>
  <dc:description>generated using python-pptx</dc:description>
  <cp:lastModifiedBy>陳郁安</cp:lastModifiedBy>
  <cp:revision>3</cp:revision>
  <dcterms:created xsi:type="dcterms:W3CDTF">2013-01-27T09:14:16Z</dcterms:created>
  <dcterms:modified xsi:type="dcterms:W3CDTF">2026-08-29T16:24:41Z</dcterms:modified>
  <cp:category/>
</cp:coreProperties>
</file>